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59" r:id="rId13"/>
    <p:sldId id="260" r:id="rId14"/>
    <p:sldId id="261" r:id="rId15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37128765" name="清欢 " initials="清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76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7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77820" y="1527175"/>
            <a:ext cx="64357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1.</a:t>
            </a:r>
            <a:r>
              <a:rPr lang="zh-CN" altLang="en-US" sz="3600"/>
              <a:t>四元数的基本运算和转换</a:t>
            </a:r>
            <a:endParaRPr lang="zh-CN" altLang="en-US" sz="3600"/>
          </a:p>
          <a:p>
            <a:endParaRPr lang="zh-CN" altLang="en-US" sz="3600"/>
          </a:p>
          <a:p>
            <a:r>
              <a:rPr lang="en-US" altLang="zh-CN" sz="3600"/>
              <a:t>2.</a:t>
            </a:r>
            <a:r>
              <a:rPr lang="zh-CN" altLang="en-US" sz="3600"/>
              <a:t>程序代码</a:t>
            </a:r>
            <a:endParaRPr lang="zh-CN" altLang="en-US" sz="3600"/>
          </a:p>
          <a:p>
            <a:endParaRPr lang="zh-CN" altLang="en-US" sz="3600"/>
          </a:p>
          <a:p>
            <a:r>
              <a:rPr lang="en-US" altLang="zh-CN" sz="3600"/>
              <a:t>3.rflysim</a:t>
            </a:r>
            <a:r>
              <a:rPr lang="zh-CN" altLang="en-US" sz="3600"/>
              <a:t>的安装与仿真</a:t>
            </a:r>
            <a:endParaRPr lang="zh-CN" altLang="en-US" sz="3600"/>
          </a:p>
          <a:p>
            <a:endParaRPr lang="zh-CN" altLang="en-US" sz="360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65530" y="1072515"/>
            <a:ext cx="9358630" cy="471297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Times New Roman" panose="02020603050405020304"/>
                <a:ea typeface="Times New Roman" panose="02020603050405020304"/>
              </a:rPr>
              <a:t>1. 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初始化控制命令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：创建一个控制命令对象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command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，并将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armed</a:t>
            </a:r>
            <a:r>
              <a:rPr lang="en-US" altLang="zh-CN">
                <a:latin typeface="Calibri" panose="020F0502020204030204"/>
                <a:ea typeface="宋体" panose="02010600030101010101" pitchFamily="2" charset="-122"/>
              </a:rPr>
              <a:t>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设置为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true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，表示四旋翼已经准备好执行控制命令。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Times New Roman" panose="02020603050405020304"/>
                <a:ea typeface="Times New Roman" panose="02020603050405020304"/>
              </a:rPr>
              <a:t>2. 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提取参考轨迹状态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：从参考轨迹中获取当前参考状态（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reference_state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），即目标位置、速度和加速度等信息。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Times New Roman" panose="02020603050405020304"/>
                <a:ea typeface="Times New Roman" panose="02020603050405020304"/>
              </a:rPr>
              <a:t>3. 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计算参考输入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Calibri" panose="020F0502020204030204"/>
                <a:ea typeface="宋体" panose="02010600030101010101" pitchFamily="2" charset="-122"/>
              </a:rPr>
              <a:t>1. 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如果启用了空气动力学补偿（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perform_aerodynamics_compensation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），调用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computeAeroCompensatedReferenceInputs</a:t>
            </a:r>
            <a:r>
              <a:rPr lang="en-US" altLang="zh-CN">
                <a:latin typeface="Calibri" panose="020F0502020204030204"/>
                <a:ea typeface="宋体" panose="02010600030101010101" pitchFamily="2" charset="-122"/>
              </a:rPr>
              <a:t>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函数来计算考虑空气动力学拖曳的参考输入和拖曳加速度。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Calibri" panose="020F0502020204030204"/>
                <a:ea typeface="宋体" panose="02010600030101010101" pitchFamily="2" charset="-122"/>
              </a:rPr>
              <a:t>2. 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如果没有启用空气动力学补偿，则直接计算参考输入，使用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computeNominalReferenceInputs</a:t>
            </a:r>
            <a:r>
              <a:rPr lang="en-US" altLang="zh-CN">
                <a:latin typeface="Calibri" panose="020F0502020204030204"/>
                <a:ea typeface="宋体" panose="02010600030101010101" pitchFamily="2" charset="-122"/>
              </a:rPr>
              <a:t>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函数。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Times New Roman" panose="02020603050405020304"/>
                <a:ea typeface="Times New Roman" panose="02020603050405020304"/>
              </a:rPr>
              <a:t>4. 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计算期望的控制命令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Calibri" panose="020F0502020204030204"/>
                <a:ea typeface="宋体" panose="02010600030101010101" pitchFamily="2" charset="-122"/>
              </a:rPr>
              <a:t>1. 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Calibri" panose="020F0502020204030204"/>
                <a:ea typeface="宋体" panose="02010600030101010101" pitchFamily="2" charset="-122"/>
              </a:rPr>
              <a:t>PID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控制器计算位置误差加速度（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pid_error_accelerations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Calibri" panose="020F0502020204030204"/>
                <a:ea typeface="宋体" panose="02010600030101010101" pitchFamily="2" charset="-122"/>
              </a:rPr>
              <a:t>2. 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计算期望加速度，考虑了参考状态的加速度、重力和空气动力学拖曳。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16915" y="530860"/>
            <a:ext cx="10292715" cy="555434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Times New Roman" panose="02020603050405020304"/>
                <a:ea typeface="Times New Roman" panose="02020603050405020304"/>
              </a:rPr>
              <a:t>5. 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计算集体推力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Calibri" panose="020F0502020204030204"/>
                <a:ea typeface="宋体" panose="02010600030101010101" pitchFamily="2" charset="-122"/>
              </a:rPr>
              <a:t>1. 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根据期望加速度和当前姿态，计算集体推力（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collective_thrust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）。如果启用了空气动力学补偿，还需要调整推力以补偿横向速度的平方对推力的影响。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Times New Roman" panose="02020603050405020304"/>
                <a:ea typeface="Times New Roman" panose="02020603050405020304"/>
              </a:rPr>
              <a:t>6. 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计算期望姿态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Calibri" panose="020F0502020204030204"/>
                <a:ea typeface="宋体" panose="02010600030101010101" pitchFamily="2" charset="-122"/>
              </a:rPr>
              <a:t>1. 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根据期望加速度、参考航向和当前姿态估计，计算期望的四旋翼姿态（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desired_attitude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Times New Roman" panose="02020603050405020304"/>
                <a:ea typeface="Times New Roman" panose="02020603050405020304"/>
              </a:rPr>
              <a:t>7. 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计算反馈控制的机体角速度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Calibri" panose="020F0502020204030204"/>
                <a:ea typeface="宋体" panose="02010600030101010101" pitchFamily="2" charset="-122"/>
              </a:rPr>
              <a:t>1. 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通过计算期望姿态与当前姿态之间的误差，生成反馈控制的机体角速度（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feedback_bodyrates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Times New Roman" panose="02020603050405020304"/>
                <a:ea typeface="Times New Roman" panose="02020603050405020304"/>
              </a:rPr>
              <a:t>8. 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选择控制模式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Calibri" panose="020F0502020204030204"/>
                <a:ea typeface="宋体" panose="02010600030101010101" pitchFamily="2" charset="-122"/>
              </a:rPr>
              <a:t>1. 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如果启用了速率控制模式（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use_rate_mode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），则控制模式设置为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BODY_RATES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，并使用参考输入的机体角速度加上反馈的机体角速度。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144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Calibri" panose="020F0502020204030204"/>
                <a:ea typeface="宋体" panose="02010600030101010101" pitchFamily="2" charset="-122"/>
              </a:rPr>
              <a:t>2. 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否则，使用姿态控制模式（</a:t>
            </a:r>
            <a:r>
              <a:rPr lang="en-US" altLang="zh-CN" sz="1600">
                <a:latin typeface="Courier New" panose="02070309020205020404"/>
                <a:ea typeface="宋体" panose="02010600030101010101" pitchFamily="2" charset="-122"/>
              </a:rPr>
              <a:t>ATTITUDE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），并设置期望姿态和参考输入的机体角速度，同时对</a:t>
            </a:r>
            <a:r>
              <a:rPr lang="zh-CN" altLang="en-US"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Calibri" panose="020F0502020204030204"/>
                <a:ea typeface="宋体" panose="02010600030101010101" pitchFamily="2" charset="-122"/>
              </a:rPr>
              <a:t>Z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轴的角速度进行反馈控制。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228600" algn="just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900">
                <a:latin typeface="Times New Roman" panose="02020603050405020304"/>
                <a:ea typeface="Times New Roman" panose="02020603050405020304"/>
              </a:rPr>
              <a:t>9. 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返回控制命令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：最后返回计算得到的控制命令。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" y="102870"/>
            <a:ext cx="10071100" cy="63995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4350"/>
            <a:ext cx="12146280" cy="5829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461645"/>
            <a:ext cx="10968990" cy="578802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</a:rPr>
              <a:t>四元数基本运算如下：</a:t>
            </a: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47" name="图片 2"/>
          <p:cNvPicPr>
            <a:picLocks noChangeAspect="1"/>
          </p:cNvPicPr>
          <p:nvPr/>
        </p:nvPicPr>
        <p:blipFill>
          <a:blip r:embed="rId1"/>
          <a:srcRect t="18126" b="27128"/>
          <a:stretch>
            <a:fillRect/>
          </a:stretch>
        </p:blipFill>
        <p:spPr>
          <a:xfrm>
            <a:off x="1106170" y="4173855"/>
            <a:ext cx="854138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584325" y="5470525"/>
            <a:ext cx="553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也被称为伴随四元数，用于计算四元数的逆</a:t>
            </a:r>
            <a:endParaRPr lang="zh-CN" altLang="en-US"/>
          </a:p>
        </p:txBody>
      </p:sp>
      <p:pic>
        <p:nvPicPr>
          <p:cNvPr id="145" name="图片 1"/>
          <p:cNvPicPr>
            <a:picLocks noChangeAspect="1"/>
          </p:cNvPicPr>
          <p:nvPr/>
        </p:nvPicPr>
        <p:blipFill>
          <a:blip r:embed="rId2"/>
          <a:srcRect b="30566"/>
          <a:stretch>
            <a:fillRect/>
          </a:stretch>
        </p:blipFill>
        <p:spPr>
          <a:xfrm>
            <a:off x="1986915" y="1319530"/>
            <a:ext cx="5892800" cy="24631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47700" y="532130"/>
            <a:ext cx="1092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0" y="1031875"/>
            <a:ext cx="9642475" cy="25253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47700" y="3796665"/>
            <a:ext cx="1092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四元数的逆</a:t>
            </a:r>
            <a:endParaRPr lang="zh-CN" altLang="en-US"/>
          </a:p>
        </p:txBody>
      </p:sp>
      <p:pic>
        <p:nvPicPr>
          <p:cNvPr id="14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4255135"/>
            <a:ext cx="1905635" cy="7594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2430" y="1047115"/>
            <a:ext cx="7280275" cy="323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11860" y="421005"/>
            <a:ext cx="779589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四元数乘法是不可交换的。四元数的相乘其实也是一个线性组合，同样可以将它写成</a:t>
            </a:r>
            <a:endParaRPr lang="zh-CN" altLang="en-US" sz="160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矩阵的形式，四元数</a:t>
            </a: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q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之间的四元数乘法（Graßmann 积）定义为：</a:t>
            </a:r>
            <a:endParaRPr lang="zh-CN" altLang="en-US" sz="160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7920" y="4639310"/>
            <a:ext cx="735393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在旋转的计算中，这意味着旋转的顺序非常重要。如果两个四元数表示旋转操作，那么旋转的顺序决定了最终的旋转结果。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51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15" y="5355590"/>
            <a:ext cx="6122035" cy="9525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2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680" y="790575"/>
            <a:ext cx="8745855" cy="20135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122680" y="3067685"/>
            <a:ext cx="701421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1. 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旋转矩阵到欧拉角：</a:t>
            </a:r>
            <a:endParaRPr lang="zh-CN" altLang="en-US" sz="160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我们将</a:t>
            </a: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Rij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表示为</a:t>
            </a: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RWB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的第</a:t>
            </a: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行和第</a:t>
            </a: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j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列中的元素</a:t>
            </a:r>
            <a:endParaRPr lang="zh-CN" altLang="en-US" sz="160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滚转角（ϕ）绕 x 轴的旋转：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3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" y="3974465"/>
            <a:ext cx="7599680" cy="44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1122680" y="4486434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俯仰角（θ）绕 y 轴的旋转：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122680" y="4888865"/>
            <a:ext cx="7599680" cy="5105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22680" y="5411947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偏航角（ψ）表示绕 z 轴的旋转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4"/>
          <a:srcRect b="18653"/>
          <a:stretch>
            <a:fillRect/>
          </a:stretch>
        </p:blipFill>
        <p:spPr>
          <a:xfrm>
            <a:off x="1122680" y="5749290"/>
            <a:ext cx="6015355" cy="5676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7" name="图片 12"/>
          <p:cNvPicPr>
            <a:picLocks noChangeAspect="1"/>
          </p:cNvPicPr>
          <p:nvPr/>
        </p:nvPicPr>
        <p:blipFill>
          <a:blip r:embed="rId1"/>
          <a:srcRect t="3270"/>
          <a:stretch>
            <a:fillRect/>
          </a:stretch>
        </p:blipFill>
        <p:spPr>
          <a:xfrm>
            <a:off x="1234440" y="1427480"/>
            <a:ext cx="7773670" cy="1033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16990" y="99536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2. 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欧拉角到旋转矩阵</a:t>
            </a:r>
            <a:endParaRPr lang="zh-CN" altLang="en-US" sz="160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4440" y="255492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3. 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四元数到欧拉角</a:t>
            </a:r>
            <a:endParaRPr lang="zh-CN" altLang="en-US" sz="160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8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05" y="3067050"/>
            <a:ext cx="7447915" cy="10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图片 14"/>
          <p:cNvPicPr>
            <a:picLocks noChangeAspect="1"/>
          </p:cNvPicPr>
          <p:nvPr/>
        </p:nvPicPr>
        <p:blipFill>
          <a:blip r:embed="rId3"/>
          <a:srcRect l="5535" t="10569"/>
          <a:stretch>
            <a:fillRect/>
          </a:stretch>
        </p:blipFill>
        <p:spPr>
          <a:xfrm>
            <a:off x="2880360" y="4114800"/>
            <a:ext cx="6297930" cy="7137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316990" y="485489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4. 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欧拉角到四元数</a:t>
            </a:r>
            <a:endParaRPr lang="zh-CN" altLang="en-US" sz="160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0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740" y="5332095"/>
            <a:ext cx="6155690" cy="12312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91540" y="51339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5. 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四元数到旋转矩阵具体推导</a:t>
            </a:r>
            <a:endParaRPr lang="zh-CN" altLang="en-US" sz="160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1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0940" y="1092200"/>
            <a:ext cx="6649720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028700" y="1158875"/>
            <a:ext cx="2870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定义四元数模长为</a:t>
            </a:r>
            <a:r>
              <a:rPr lang="en-US" altLang="zh-CN"/>
              <a:t>1</a:t>
            </a:r>
            <a:endParaRPr lang="en-US" altLang="zh-CN"/>
          </a:p>
        </p:txBody>
      </p:sp>
      <p:pic>
        <p:nvPicPr>
          <p:cNvPr id="172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35" y="1768475"/>
            <a:ext cx="5572760" cy="228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790" y="5354955"/>
            <a:ext cx="6739255" cy="5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107440" y="429291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将向量</a:t>
            </a: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从物体坐标系</a:t>
            </a: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转换为世界坐标系</a:t>
            </a:r>
            <a:r>
              <a:rPr lang="en-US" altLang="zh-CN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r>
              <a:rPr lang="zh-CN" altLang="en-US" sz="1600" i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，使用：</a:t>
            </a:r>
            <a:endParaRPr lang="zh-CN" altLang="en-US" sz="1600" i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2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020" y="4743450"/>
            <a:ext cx="7113270" cy="61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图片 29"/>
          <p:cNvPicPr>
            <a:picLocks noChangeAspect="1"/>
          </p:cNvPicPr>
          <p:nvPr/>
        </p:nvPicPr>
        <p:blipFill>
          <a:blip r:embed="rId5"/>
          <a:srcRect t="11404"/>
          <a:stretch>
            <a:fillRect/>
          </a:stretch>
        </p:blipFill>
        <p:spPr>
          <a:xfrm>
            <a:off x="2328545" y="5973445"/>
            <a:ext cx="6667500" cy="50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045" y="1985010"/>
            <a:ext cx="2933700" cy="288798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8848090" y="4976495"/>
            <a:ext cx="308610" cy="638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3935" y="699770"/>
            <a:ext cx="7847965" cy="923290"/>
          </a:xfrm>
          <a:prstGeom prst="rect">
            <a:avLst/>
          </a:prstGeom>
        </p:spPr>
        <p:txBody>
          <a:bodyPr>
            <a:noAutofit/>
          </a:bodyPr>
          <a:p>
            <a:pPr marL="0" indent="30480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它们相乘时，结果是一个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4x4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矩阵，其中包含了四元数旋转的完整表示形式。这个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4x4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矩阵的左上角是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，表示没有附加的缩放或变换，右下角的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3x3 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子矩阵就是旋转矩阵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</a:rPr>
              <a:t>RW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9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3370" y="2061210"/>
            <a:ext cx="7472045" cy="65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" y="3014980"/>
            <a:ext cx="801941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4367530"/>
            <a:ext cx="5977890" cy="222377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86890" y="842645"/>
            <a:ext cx="794067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代码中：这类操作可以通过库函数来完成，使用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Eigen 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库，它提供了从旋转矩阵直接转换为四元数的便捷方法。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6705" y="157289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6. 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旋转矩阵到四元数</a:t>
            </a:r>
            <a:endParaRPr lang="zh-CN" altLang="en-US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commondata" val="eyJoZGlkIjoiM2VlZmJmZTNlNzEyMDZmYWE4MmQ4YmU3OTc2YmJiYzM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1311</Words>
  <Application>WPS 演示</Application>
  <PresentationFormat>宽屏</PresentationFormat>
  <Paragraphs>70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Calibri</vt:lpstr>
      <vt:lpstr>Times New Roman</vt:lpstr>
      <vt:lpstr>Courier New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清欢 </cp:lastModifiedBy>
  <cp:revision>156</cp:revision>
  <dcterms:created xsi:type="dcterms:W3CDTF">2019-06-19T02:08:00Z</dcterms:created>
  <dcterms:modified xsi:type="dcterms:W3CDTF">2024-11-15T11:09:10Z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56C49E301FB3441ABA5081865D976202_11</vt:lpwstr>
  </property>
</Properties>
</file>